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9" r:id="rId2"/>
    <p:sldId id="260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38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7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media/image2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894EB4-F6E3-5B47-8508-C437B8AFEE49}" type="datetimeFigureOut">
              <a:rPr lang="en-US" smtClean="0"/>
              <a:t>8/8/20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0B8AAB-E4E8-BF44-9EF1-DF9A0BDEF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758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2D390-FB2A-D045-BAA9-D7926573C8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90D2E-3264-484E-8341-E93D100747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E7C303-392F-964E-B90B-01AAF2E86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71A25-AC19-5D4F-922E-8EE6AB91E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596170-B03A-7C4A-B9F9-EE91E66EB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221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CA960-C67A-734D-875C-4A93736D0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F44870-8FAD-2445-9E30-BF77624FA7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47CF7E-A4B0-A748-A388-796401EDF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2AA925-B81D-B84B-898A-FA3713DC7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24BA6C-0305-8442-B8A6-240B83ADA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605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67E90E-73F6-514C-A07B-4E4D4D958D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49D66E-B21E-8143-B520-547478DFDE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8FC5B-1DD1-4943-A11B-5020B0851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615ED6-A56C-7546-AD08-19FCC8BE8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968526-C834-2944-90AA-D500E7CA6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01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021DE-9E61-CC4E-9602-1B79852A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DB0CF-D47D-AA4C-820A-0FC52F909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C907E-8E9C-A74F-84AA-B335D95FA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FB597-CD5E-904D-885D-99FEEB5DC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D8BA1-D916-D540-9537-5C708B51A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51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550A0-C750-444E-A026-E01CF6588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F982C-18F5-B04E-960F-8D6122F9FC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9A18E-0F7A-F94E-A26D-6ABA35CE7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CA433-2D33-C547-8C38-7CCE44C44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E02873-338C-8440-A28C-B04784CDF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25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15822-A74F-D24A-8575-0FE7AC556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657B7-D42A-F94D-B82B-F47128DBD7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0E86D5-18D5-E14F-A03B-FCB8251500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874E9F-7969-3741-86DE-734CBDAD7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106E1-BEA2-7A49-86FE-D4D1BF4D6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9BFF34-E42C-B140-8ADC-5339A3076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547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F31EA-DC2E-1549-81B2-76E45BDB9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820E40-50EE-B648-81AB-44842AC79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CFAE80-80E5-E944-B21C-5D0694ACC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5040D6-BA38-9840-A0DE-BD48572CBF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41400E-D634-C949-923E-B797FD7FAF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9858D1-5394-DF40-BCEC-967F2C82A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4132AD-EB04-8440-9651-3275D4402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C3C62E-80D8-D54F-ACA4-BB52EE180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038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31470-2F0A-6C45-9490-3BAD55902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F56086-1CAF-9949-BFB9-B54AF4251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FD7E17-42F5-7942-8CA7-7AA41DD03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FCFDB-8692-1744-A86C-EA948378F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325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5D9C17-9895-2F4E-9B21-F14367873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D6A80C-9838-2D40-9752-0D9783709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4BA45C-DDC0-7F48-81C2-DF3B6A01F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247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A02B3-20C5-E547-839C-17A94CDD9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AD649-221E-5244-96B3-4D4781EE0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941410-6B60-E241-8AB4-D90D326D20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2FC25D-99E1-0649-B887-6B45C0513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C70A08-7503-C24B-AA8A-590C8528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5182F5-60AB-7D47-AB3D-9CBF1003C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52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FD486-030C-594A-A922-A52D2B93E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205BFF-3205-3A46-BB89-9130C1F95C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EA3E85-CBD0-9F4B-BBC3-4272BB4E6C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B0A499-2231-6A4B-A4E1-D12BF4028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8/8/20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3A323A-A60B-5443-92BC-D0146A0F4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E2D75F-C318-4144-A870-416FCF9C6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023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47409E-2D84-F147-82FF-4DD2217E9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7BB7FC-313B-3446-B3E8-097E356376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B41983-F3B5-2E40-8D65-C3A5D3C02F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B51559-E516-CF44-AE7C-AA2C5B0B8A9F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D62DEC-782D-BC4B-9A12-23E6C6135A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6BACE-B69B-F347-8E2B-A7B473DDD3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190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37952F6-A55A-7B49-AF06-3D1D487A555F}"/>
              </a:ext>
            </a:extLst>
          </p:cNvPr>
          <p:cNvGrpSpPr/>
          <p:nvPr/>
        </p:nvGrpSpPr>
        <p:grpSpPr>
          <a:xfrm>
            <a:off x="780683" y="890784"/>
            <a:ext cx="3702310" cy="2264610"/>
            <a:chOff x="393773" y="724728"/>
            <a:chExt cx="3407665" cy="196554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94DA9CBC-76DA-C347-8363-1F4C04732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EBD4E4E-F29A-7140-8A6D-FDC5D9382FC9}"/>
                </a:ext>
              </a:extLst>
            </p:cNvPr>
            <p:cNvSpPr txBox="1"/>
            <p:nvPr/>
          </p:nvSpPr>
          <p:spPr>
            <a:xfrm rot="16200000">
              <a:off x="366041" y="1263971"/>
              <a:ext cx="3016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∆r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45B25FA-12F1-0D49-85F9-9DE4E8A9B9B3}"/>
              </a:ext>
            </a:extLst>
          </p:cNvPr>
          <p:cNvSpPr txBox="1"/>
          <p:nvPr/>
        </p:nvSpPr>
        <p:spPr>
          <a:xfrm>
            <a:off x="437954" y="209542"/>
            <a:ext cx="4659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Step 1: Identify most significant climate drivers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8B6AFE-9C29-E243-8864-6249CCE6F85A}"/>
              </a:ext>
            </a:extLst>
          </p:cNvPr>
          <p:cNvSpPr txBox="1"/>
          <p:nvPr/>
        </p:nvSpPr>
        <p:spPr>
          <a:xfrm>
            <a:off x="437954" y="3215242"/>
            <a:ext cx="6964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Step 2: Combine DBH, climate, and environmental drivers in GLS model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92048677-2325-3744-B692-464A52FE39E4}"/>
              </a:ext>
            </a:extLst>
          </p:cNvPr>
          <p:cNvSpPr/>
          <p:nvPr/>
        </p:nvSpPr>
        <p:spPr>
          <a:xfrm>
            <a:off x="4458984" y="2253892"/>
            <a:ext cx="1397287" cy="340923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y: residuals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20165C1-2F95-C24D-85D8-F92614E7A962}"/>
              </a:ext>
            </a:extLst>
          </p:cNvPr>
          <p:cNvSpPr/>
          <p:nvPr/>
        </p:nvSpPr>
        <p:spPr>
          <a:xfrm rot="5400000">
            <a:off x="6424511" y="1669007"/>
            <a:ext cx="370393" cy="40403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435905-EE5D-8549-BFAA-DD26A0C7083D}"/>
              </a:ext>
            </a:extLst>
          </p:cNvPr>
          <p:cNvSpPr/>
          <p:nvPr/>
        </p:nvSpPr>
        <p:spPr>
          <a:xfrm>
            <a:off x="5911065" y="2086389"/>
            <a:ext cx="1397286" cy="67253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tx1"/>
                </a:solidFill>
              </a:rPr>
              <a:t>climwin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6C783C02-2416-E643-9D80-6D03C4CB478D}"/>
              </a:ext>
            </a:extLst>
          </p:cNvPr>
          <p:cNvSpPr/>
          <p:nvPr/>
        </p:nvSpPr>
        <p:spPr>
          <a:xfrm>
            <a:off x="7369815" y="2152345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FD945F-FF97-DA43-BC36-80C2D433B03E}"/>
              </a:ext>
            </a:extLst>
          </p:cNvPr>
          <p:cNvSpPr/>
          <p:nvPr/>
        </p:nvSpPr>
        <p:spPr>
          <a:xfrm>
            <a:off x="7813568" y="2021581"/>
            <a:ext cx="2143741" cy="6926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top climate drivers</a:t>
            </a:r>
            <a:r>
              <a:rPr lang="en-US" sz="1200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top driver in each group, 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optimal time windows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AFD822-54EB-A546-BA5E-C58CF4C4B283}"/>
              </a:ext>
            </a:extLst>
          </p:cNvPr>
          <p:cNvSpPr/>
          <p:nvPr/>
        </p:nvSpPr>
        <p:spPr>
          <a:xfrm>
            <a:off x="778428" y="4135673"/>
            <a:ext cx="202934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2 independent, objectively selected  top climate drivers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reconstructed DBH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0A4A6996-4A8B-B646-8A94-EECD528A5CBA}"/>
              </a:ext>
            </a:extLst>
          </p:cNvPr>
          <p:cNvCxnSpPr>
            <a:cxnSpLocks/>
            <a:stCxn id="17" idx="2"/>
            <a:endCxn id="37" idx="0"/>
          </p:cNvCxnSpPr>
          <p:nvPr/>
        </p:nvCxnSpPr>
        <p:spPr>
          <a:xfrm rot="5400000">
            <a:off x="4628552" y="-121215"/>
            <a:ext cx="1421439" cy="7092337"/>
          </a:xfrm>
          <a:prstGeom prst="bentConnector3">
            <a:avLst>
              <a:gd name="adj1" fmla="val 6951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2975F676-AF6A-0C4C-8B12-34F93DA9EFD0}"/>
              </a:ext>
            </a:extLst>
          </p:cNvPr>
          <p:cNvSpPr/>
          <p:nvPr/>
        </p:nvSpPr>
        <p:spPr>
          <a:xfrm>
            <a:off x="3700470" y="4058658"/>
            <a:ext cx="1328166" cy="24867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tx1"/>
                </a:solidFill>
              </a:rPr>
              <a:t>GLS model</a:t>
            </a:r>
          </a:p>
          <a:p>
            <a:pPr algn="ctr"/>
            <a:endParaRPr lang="en-US" sz="1400" i="1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species random effect</a:t>
            </a:r>
          </a:p>
          <a:p>
            <a:pPr algn="ctr"/>
            <a:endParaRPr lang="en-US" sz="1400" i="1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simultaneous detrending with spline on year (by individual)</a:t>
            </a:r>
          </a:p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5" name="Right Arrow 54">
            <a:extLst>
              <a:ext uri="{FF2B5EF4-FFF2-40B4-BE49-F238E27FC236}">
                <a16:creationId xmlns:a16="http://schemas.microsoft.com/office/drawing/2014/main" id="{4A6E8F3B-5FD0-394A-B1C6-4F9D18CCDA84}"/>
              </a:ext>
            </a:extLst>
          </p:cNvPr>
          <p:cNvSpPr/>
          <p:nvPr/>
        </p:nvSpPr>
        <p:spPr>
          <a:xfrm>
            <a:off x="2988060" y="4288305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685BDE54-6DA5-4D43-A846-D8BF448D66F5}"/>
              </a:ext>
            </a:extLst>
          </p:cNvPr>
          <p:cNvSpPr/>
          <p:nvPr/>
        </p:nvSpPr>
        <p:spPr>
          <a:xfrm>
            <a:off x="5157627" y="5087526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7D27118-282B-FC47-A588-45E1464D4F83}"/>
              </a:ext>
            </a:extLst>
          </p:cNvPr>
          <p:cNvSpPr txBox="1"/>
          <p:nvPr/>
        </p:nvSpPr>
        <p:spPr>
          <a:xfrm rot="16200000">
            <a:off x="-132680" y="4470124"/>
            <a:ext cx="1468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driver variables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E6FCBC9B-3561-CC45-8EEA-119C05077B16}"/>
              </a:ext>
            </a:extLst>
          </p:cNvPr>
          <p:cNvSpPr/>
          <p:nvPr/>
        </p:nvSpPr>
        <p:spPr>
          <a:xfrm>
            <a:off x="2977907" y="5649398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581D4CD9-B021-3340-93CD-836E3B7AA9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005"/>
          <a:stretch/>
        </p:blipFill>
        <p:spPr>
          <a:xfrm>
            <a:off x="5673065" y="4044257"/>
            <a:ext cx="4714108" cy="2603879"/>
          </a:xfrm>
          <a:prstGeom prst="rect">
            <a:avLst/>
          </a:prstGeom>
        </p:spPr>
      </p:pic>
      <p:grpSp>
        <p:nvGrpSpPr>
          <p:cNvPr id="71" name="Group 70">
            <a:extLst>
              <a:ext uri="{FF2B5EF4-FFF2-40B4-BE49-F238E27FC236}">
                <a16:creationId xmlns:a16="http://schemas.microsoft.com/office/drawing/2014/main" id="{934BB4E8-4751-DA44-B5C7-F7DCD3522DE9}"/>
              </a:ext>
            </a:extLst>
          </p:cNvPr>
          <p:cNvGrpSpPr/>
          <p:nvPr/>
        </p:nvGrpSpPr>
        <p:grpSpPr>
          <a:xfrm>
            <a:off x="556273" y="5309751"/>
            <a:ext cx="2130956" cy="1323439"/>
            <a:chOff x="148851" y="724728"/>
            <a:chExt cx="3652587" cy="1965542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328F36A8-C515-8140-AFCF-9E96B5DD9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35CEDAE-6351-C84C-84E7-4D3F45EA4E63}"/>
                </a:ext>
              </a:extLst>
            </p:cNvPr>
            <p:cNvSpPr txBox="1"/>
            <p:nvPr/>
          </p:nvSpPr>
          <p:spPr>
            <a:xfrm rot="16200000" flipH="1">
              <a:off x="120103" y="1193762"/>
              <a:ext cx="577085" cy="519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∆r</a:t>
              </a: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66A6EC97-52AE-7548-89C6-CE39364AC609}"/>
              </a:ext>
            </a:extLst>
          </p:cNvPr>
          <p:cNvSpPr txBox="1"/>
          <p:nvPr/>
        </p:nvSpPr>
        <p:spPr>
          <a:xfrm>
            <a:off x="931878" y="5355966"/>
            <a:ext cx="1732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(plot w/o spline)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F64ED75A-E356-5443-8C3E-8D58E75F46E4}"/>
              </a:ext>
            </a:extLst>
          </p:cNvPr>
          <p:cNvSpPr/>
          <p:nvPr/>
        </p:nvSpPr>
        <p:spPr>
          <a:xfrm>
            <a:off x="5294620" y="168531"/>
            <a:ext cx="2606211" cy="15172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4A5B49A-AD70-F34F-9247-5637EDFE8C20}"/>
              </a:ext>
            </a:extLst>
          </p:cNvPr>
          <p:cNvSpPr/>
          <p:nvPr/>
        </p:nvSpPr>
        <p:spPr>
          <a:xfrm>
            <a:off x="5217183" y="114232"/>
            <a:ext cx="2949445" cy="4308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candidate climate drivers (monthly)</a:t>
            </a:r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1026" name="Picture 2" descr="Blank Thermometer | Clipart Panda - Free Clipart Images">
            <a:extLst>
              <a:ext uri="{FF2B5EF4-FFF2-40B4-BE49-F238E27FC236}">
                <a16:creationId xmlns:a16="http://schemas.microsoft.com/office/drawing/2014/main" id="{A67B4B33-896A-2543-8461-F7D1EDE9C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1769" y="712024"/>
            <a:ext cx="241923" cy="93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ree Raindrops Clipart, Download Free Clip Art, Free Clip Art on ...">
            <a:extLst>
              <a:ext uri="{FF2B5EF4-FFF2-40B4-BE49-F238E27FC236}">
                <a16:creationId xmlns:a16="http://schemas.microsoft.com/office/drawing/2014/main" id="{3C64B09B-03FE-F246-9E84-304F07492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6816" y="665331"/>
            <a:ext cx="868527" cy="585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E919C7C5-0443-EC47-AD60-0E6BE0D3C425}"/>
              </a:ext>
            </a:extLst>
          </p:cNvPr>
          <p:cNvSpPr txBox="1"/>
          <p:nvPr/>
        </p:nvSpPr>
        <p:spPr>
          <a:xfrm>
            <a:off x="6360196" y="1286204"/>
            <a:ext cx="141843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precipitation</a:t>
            </a:r>
          </a:p>
          <a:p>
            <a:pPr algn="ctr"/>
            <a:r>
              <a:rPr lang="en-US" sz="1100" dirty="0"/>
              <a:t>n precip days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EC9AAAB-6D02-1A46-9564-239ADB903E5F}"/>
              </a:ext>
            </a:extLst>
          </p:cNvPr>
          <p:cNvSpPr txBox="1"/>
          <p:nvPr/>
        </p:nvSpPr>
        <p:spPr>
          <a:xfrm>
            <a:off x="5718016" y="944608"/>
            <a:ext cx="6313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mean T</a:t>
            </a:r>
          </a:p>
          <a:p>
            <a:r>
              <a:rPr lang="en-US" sz="1100" dirty="0"/>
              <a:t>min T</a:t>
            </a:r>
          </a:p>
          <a:p>
            <a:r>
              <a:rPr lang="en-US" sz="1100" dirty="0"/>
              <a:t>max T</a:t>
            </a:r>
          </a:p>
          <a:p>
            <a:r>
              <a:rPr lang="en-US" sz="1100" dirty="0"/>
              <a:t>PET*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0C9C4A78-B52C-634A-96D5-6F7C507B82A7}"/>
              </a:ext>
            </a:extLst>
          </p:cNvPr>
          <p:cNvSpPr/>
          <p:nvPr/>
        </p:nvSpPr>
        <p:spPr>
          <a:xfrm>
            <a:off x="1333053" y="690570"/>
            <a:ext cx="2949445" cy="4308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spline-detrended ∆r or ∆AGB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EE265240-D7D7-B34F-AFAD-2F267B9B8FFA}"/>
              </a:ext>
            </a:extLst>
          </p:cNvPr>
          <p:cNvSpPr txBox="1"/>
          <p:nvPr/>
        </p:nvSpPr>
        <p:spPr>
          <a:xfrm>
            <a:off x="6934475" y="5023055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(placeholder)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D0A3A8-9698-5C48-80A7-7BBE4D25E51A}"/>
              </a:ext>
            </a:extLst>
          </p:cNvPr>
          <p:cNvSpPr txBox="1"/>
          <p:nvPr/>
        </p:nvSpPr>
        <p:spPr>
          <a:xfrm>
            <a:off x="6478757" y="1668403"/>
            <a:ext cx="2728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8CA233-5977-254B-8BDA-7B0F2C0B2B4F}"/>
              </a:ext>
            </a:extLst>
          </p:cNvPr>
          <p:cNvSpPr txBox="1"/>
          <p:nvPr/>
        </p:nvSpPr>
        <p:spPr>
          <a:xfrm>
            <a:off x="2977680" y="5686640"/>
            <a:ext cx="2776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62B7C9B-8063-DF41-876A-CCB9A1996A82}"/>
              </a:ext>
            </a:extLst>
          </p:cNvPr>
          <p:cNvSpPr txBox="1"/>
          <p:nvPr/>
        </p:nvSpPr>
        <p:spPr>
          <a:xfrm>
            <a:off x="2990779" y="4348281"/>
            <a:ext cx="266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A65967E-218E-3A49-926E-6C48D9AEB400}"/>
              </a:ext>
            </a:extLst>
          </p:cNvPr>
          <p:cNvSpPr txBox="1"/>
          <p:nvPr/>
        </p:nvSpPr>
        <p:spPr>
          <a:xfrm>
            <a:off x="7344845" y="2244215"/>
            <a:ext cx="394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5C5764-91A3-8D4A-9F06-D085AC794416}"/>
              </a:ext>
            </a:extLst>
          </p:cNvPr>
          <p:cNvSpPr txBox="1"/>
          <p:nvPr/>
        </p:nvSpPr>
        <p:spPr>
          <a:xfrm>
            <a:off x="5477342" y="415577"/>
            <a:ext cx="7570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 GROUP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BA3616A-DE01-5E4E-A93A-4E969115C80B}"/>
              </a:ext>
            </a:extLst>
          </p:cNvPr>
          <p:cNvSpPr txBox="1"/>
          <p:nvPr/>
        </p:nvSpPr>
        <p:spPr>
          <a:xfrm>
            <a:off x="6656607" y="415577"/>
            <a:ext cx="9166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PPT GROUP</a:t>
            </a:r>
          </a:p>
        </p:txBody>
      </p:sp>
    </p:spTree>
    <p:extLst>
      <p:ext uri="{BB962C8B-B14F-4D97-AF65-F5344CB8AC3E}">
        <p14:creationId xmlns:p14="http://schemas.microsoft.com/office/powerpoint/2010/main" val="2630004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37952F6-A55A-7B49-AF06-3D1D487A555F}"/>
              </a:ext>
            </a:extLst>
          </p:cNvPr>
          <p:cNvGrpSpPr/>
          <p:nvPr/>
        </p:nvGrpSpPr>
        <p:grpSpPr>
          <a:xfrm>
            <a:off x="780683" y="890784"/>
            <a:ext cx="3702310" cy="2264610"/>
            <a:chOff x="393773" y="724728"/>
            <a:chExt cx="3407665" cy="196554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94DA9CBC-76DA-C347-8363-1F4C04732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EBD4E4E-F29A-7140-8A6D-FDC5D9382FC9}"/>
                </a:ext>
              </a:extLst>
            </p:cNvPr>
            <p:cNvSpPr txBox="1"/>
            <p:nvPr/>
          </p:nvSpPr>
          <p:spPr>
            <a:xfrm rot="16200000">
              <a:off x="366041" y="1263971"/>
              <a:ext cx="3016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∆r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45B25FA-12F1-0D49-85F9-9DE4E8A9B9B3}"/>
              </a:ext>
            </a:extLst>
          </p:cNvPr>
          <p:cNvSpPr txBox="1"/>
          <p:nvPr/>
        </p:nvSpPr>
        <p:spPr>
          <a:xfrm>
            <a:off x="437954" y="209542"/>
            <a:ext cx="4659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Step 1: Identify most significant climate drivers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8B6AFE-9C29-E243-8864-6249CCE6F85A}"/>
              </a:ext>
            </a:extLst>
          </p:cNvPr>
          <p:cNvSpPr txBox="1"/>
          <p:nvPr/>
        </p:nvSpPr>
        <p:spPr>
          <a:xfrm>
            <a:off x="437954" y="3215242"/>
            <a:ext cx="6964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Step 2: Combine DBH, climate, and environmental drivers in GLS model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92048677-2325-3744-B692-464A52FE39E4}"/>
              </a:ext>
            </a:extLst>
          </p:cNvPr>
          <p:cNvSpPr/>
          <p:nvPr/>
        </p:nvSpPr>
        <p:spPr>
          <a:xfrm>
            <a:off x="4458984" y="2253892"/>
            <a:ext cx="1397287" cy="340923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y: residuals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20165C1-2F95-C24D-85D8-F92614E7A962}"/>
              </a:ext>
            </a:extLst>
          </p:cNvPr>
          <p:cNvSpPr/>
          <p:nvPr/>
        </p:nvSpPr>
        <p:spPr>
          <a:xfrm rot="5400000">
            <a:off x="6424511" y="1669007"/>
            <a:ext cx="370393" cy="40403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435905-EE5D-8549-BFAA-DD26A0C7083D}"/>
              </a:ext>
            </a:extLst>
          </p:cNvPr>
          <p:cNvSpPr/>
          <p:nvPr/>
        </p:nvSpPr>
        <p:spPr>
          <a:xfrm>
            <a:off x="5911065" y="2086389"/>
            <a:ext cx="1397286" cy="67253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tx1"/>
                </a:solidFill>
              </a:rPr>
              <a:t>climwin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6C783C02-2416-E643-9D80-6D03C4CB478D}"/>
              </a:ext>
            </a:extLst>
          </p:cNvPr>
          <p:cNvSpPr/>
          <p:nvPr/>
        </p:nvSpPr>
        <p:spPr>
          <a:xfrm>
            <a:off x="7369815" y="2152345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FD945F-FF97-DA43-BC36-80C2D433B03E}"/>
              </a:ext>
            </a:extLst>
          </p:cNvPr>
          <p:cNvSpPr/>
          <p:nvPr/>
        </p:nvSpPr>
        <p:spPr>
          <a:xfrm>
            <a:off x="7813568" y="2021581"/>
            <a:ext cx="2143741" cy="6926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top climate drivers</a:t>
            </a:r>
            <a:r>
              <a:rPr lang="en-US" sz="1200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top driver in each of 3 groups, 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optimal time windows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E57EBD4-2929-CA44-8E9B-EC3E10EC0B95}"/>
              </a:ext>
            </a:extLst>
          </p:cNvPr>
          <p:cNvSpPr txBox="1"/>
          <p:nvPr/>
        </p:nvSpPr>
        <p:spPr>
          <a:xfrm>
            <a:off x="8888419" y="2783246"/>
            <a:ext cx="1372204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remove any redundancy </a:t>
            </a:r>
            <a:r>
              <a:rPr lang="en-US" sz="1200" dirty="0" err="1"/>
              <a:t>w.r.t.</a:t>
            </a:r>
            <a:r>
              <a:rPr lang="en-US" sz="1200" dirty="0"/>
              <a:t> PET(*) or collinearity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AFD822-54EB-A546-BA5E-C58CF4C4B283}"/>
              </a:ext>
            </a:extLst>
          </p:cNvPr>
          <p:cNvSpPr/>
          <p:nvPr/>
        </p:nvSpPr>
        <p:spPr>
          <a:xfrm>
            <a:off x="665085" y="3853176"/>
            <a:ext cx="202934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2-3 independent top climate drivers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reconstructed DBH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atmospheric pollution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0A4A6996-4A8B-B646-8A94-EECD528A5CBA}"/>
              </a:ext>
            </a:extLst>
          </p:cNvPr>
          <p:cNvCxnSpPr>
            <a:cxnSpLocks/>
            <a:stCxn id="17" idx="2"/>
            <a:endCxn id="37" idx="0"/>
          </p:cNvCxnSpPr>
          <p:nvPr/>
        </p:nvCxnSpPr>
        <p:spPr>
          <a:xfrm rot="5400000">
            <a:off x="4713128" y="-319135"/>
            <a:ext cx="1138942" cy="7205680"/>
          </a:xfrm>
          <a:prstGeom prst="bentConnector3">
            <a:avLst>
              <a:gd name="adj1" fmla="val 8010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2975F676-AF6A-0C4C-8B12-34F93DA9EFD0}"/>
              </a:ext>
            </a:extLst>
          </p:cNvPr>
          <p:cNvSpPr/>
          <p:nvPr/>
        </p:nvSpPr>
        <p:spPr>
          <a:xfrm>
            <a:off x="3700470" y="4161398"/>
            <a:ext cx="1328166" cy="248673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tx1"/>
                </a:solidFill>
              </a:rPr>
              <a:t>GLS model</a:t>
            </a:r>
          </a:p>
          <a:p>
            <a:pPr algn="ctr"/>
            <a:endParaRPr lang="en-US" sz="1400" i="1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species random effect</a:t>
            </a:r>
          </a:p>
          <a:p>
            <a:pPr algn="ctr"/>
            <a:endParaRPr lang="en-US" sz="1400" i="1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simultaneous detrending with spline on year (by individual)</a:t>
            </a:r>
          </a:p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5" name="Right Arrow 54">
            <a:extLst>
              <a:ext uri="{FF2B5EF4-FFF2-40B4-BE49-F238E27FC236}">
                <a16:creationId xmlns:a16="http://schemas.microsoft.com/office/drawing/2014/main" id="{4A6E8F3B-5FD0-394A-B1C6-4F9D18CCDA84}"/>
              </a:ext>
            </a:extLst>
          </p:cNvPr>
          <p:cNvSpPr/>
          <p:nvPr/>
        </p:nvSpPr>
        <p:spPr>
          <a:xfrm>
            <a:off x="2988060" y="4688996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685BDE54-6DA5-4D43-A846-D8BF448D66F5}"/>
              </a:ext>
            </a:extLst>
          </p:cNvPr>
          <p:cNvSpPr/>
          <p:nvPr/>
        </p:nvSpPr>
        <p:spPr>
          <a:xfrm>
            <a:off x="5157627" y="5087526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7D27118-282B-FC47-A588-45E1464D4F83}"/>
              </a:ext>
            </a:extLst>
          </p:cNvPr>
          <p:cNvSpPr txBox="1"/>
          <p:nvPr/>
        </p:nvSpPr>
        <p:spPr>
          <a:xfrm rot="16200000">
            <a:off x="-226049" y="4262242"/>
            <a:ext cx="1468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driver variables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E6FCBC9B-3561-CC45-8EEA-119C05077B16}"/>
              </a:ext>
            </a:extLst>
          </p:cNvPr>
          <p:cNvSpPr/>
          <p:nvPr/>
        </p:nvSpPr>
        <p:spPr>
          <a:xfrm>
            <a:off x="2977907" y="5885701"/>
            <a:ext cx="418783" cy="461400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581D4CD9-B021-3340-93CD-836E3B7AA9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005"/>
          <a:stretch/>
        </p:blipFill>
        <p:spPr>
          <a:xfrm>
            <a:off x="5673065" y="4044257"/>
            <a:ext cx="4714108" cy="2603879"/>
          </a:xfrm>
          <a:prstGeom prst="rect">
            <a:avLst/>
          </a:prstGeom>
        </p:spPr>
      </p:pic>
      <p:grpSp>
        <p:nvGrpSpPr>
          <p:cNvPr id="71" name="Group 70">
            <a:extLst>
              <a:ext uri="{FF2B5EF4-FFF2-40B4-BE49-F238E27FC236}">
                <a16:creationId xmlns:a16="http://schemas.microsoft.com/office/drawing/2014/main" id="{934BB4E8-4751-DA44-B5C7-F7DCD3522DE9}"/>
              </a:ext>
            </a:extLst>
          </p:cNvPr>
          <p:cNvGrpSpPr/>
          <p:nvPr/>
        </p:nvGrpSpPr>
        <p:grpSpPr>
          <a:xfrm>
            <a:off x="437954" y="5525391"/>
            <a:ext cx="2130956" cy="1323439"/>
            <a:chOff x="148851" y="724728"/>
            <a:chExt cx="3652587" cy="1965542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328F36A8-C515-8140-AFCF-9E96B5DD9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35CEDAE-6351-C84C-84E7-4D3F45EA4E63}"/>
                </a:ext>
              </a:extLst>
            </p:cNvPr>
            <p:cNvSpPr txBox="1"/>
            <p:nvPr/>
          </p:nvSpPr>
          <p:spPr>
            <a:xfrm rot="16200000" flipH="1">
              <a:off x="120103" y="1193762"/>
              <a:ext cx="577085" cy="519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∆r</a:t>
              </a: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66A6EC97-52AE-7548-89C6-CE39364AC609}"/>
              </a:ext>
            </a:extLst>
          </p:cNvPr>
          <p:cNvSpPr txBox="1"/>
          <p:nvPr/>
        </p:nvSpPr>
        <p:spPr>
          <a:xfrm>
            <a:off x="813559" y="5571606"/>
            <a:ext cx="1732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(plot w/o spline)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4B35A0D-3ECE-F44B-B002-4827606C0E1A}"/>
              </a:ext>
            </a:extLst>
          </p:cNvPr>
          <p:cNvGrpSpPr/>
          <p:nvPr/>
        </p:nvGrpSpPr>
        <p:grpSpPr>
          <a:xfrm>
            <a:off x="5911065" y="106376"/>
            <a:ext cx="4046245" cy="1610715"/>
            <a:chOff x="5477898" y="157395"/>
            <a:chExt cx="4046245" cy="1610715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64ED75A-E356-5443-8C3E-8D58E75F46E4}"/>
                </a:ext>
              </a:extLst>
            </p:cNvPr>
            <p:cNvSpPr/>
            <p:nvPr/>
          </p:nvSpPr>
          <p:spPr>
            <a:xfrm>
              <a:off x="5477898" y="219550"/>
              <a:ext cx="4046244" cy="15172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A5B49A-AD70-F34F-9247-5637EDFE8C20}"/>
                </a:ext>
              </a:extLst>
            </p:cNvPr>
            <p:cNvSpPr/>
            <p:nvPr/>
          </p:nvSpPr>
          <p:spPr>
            <a:xfrm>
              <a:off x="5900344" y="157395"/>
              <a:ext cx="2949445" cy="4308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</a:rPr>
                <a:t>candidate climate drivers (CRU monthly)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pic>
          <p:nvPicPr>
            <p:cNvPr id="1026" name="Picture 2" descr="Blank Thermometer | Clipart Panda - Free Clipart Images">
              <a:extLst>
                <a:ext uri="{FF2B5EF4-FFF2-40B4-BE49-F238E27FC236}">
                  <a16:creationId xmlns:a16="http://schemas.microsoft.com/office/drawing/2014/main" id="{A67B4B33-896A-2543-8461-F7D1EDE9C7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65047" y="763043"/>
              <a:ext cx="241923" cy="932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Free Raindrops Clipart, Download Free Clip Art, Free Clip Art on ...">
              <a:extLst>
                <a:ext uri="{FF2B5EF4-FFF2-40B4-BE49-F238E27FC236}">
                  <a16:creationId xmlns:a16="http://schemas.microsoft.com/office/drawing/2014/main" id="{3C64B09B-03FE-F246-9E84-304F07492A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20094" y="716350"/>
              <a:ext cx="868527" cy="5852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919C7C5-0443-EC47-AD60-0E6BE0D3C425}"/>
                </a:ext>
              </a:extLst>
            </p:cNvPr>
            <p:cNvSpPr txBox="1"/>
            <p:nvPr/>
          </p:nvSpPr>
          <p:spPr>
            <a:xfrm>
              <a:off x="6543474" y="1337223"/>
              <a:ext cx="141843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precipitation</a:t>
              </a:r>
            </a:p>
            <a:p>
              <a:pPr algn="ctr"/>
              <a:r>
                <a:rPr lang="en-US" sz="1100" dirty="0"/>
                <a:t>n precip days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EEC9AAAB-6D02-1A46-9564-239ADB903E5F}"/>
                </a:ext>
              </a:extLst>
            </p:cNvPr>
            <p:cNvSpPr txBox="1"/>
            <p:nvPr/>
          </p:nvSpPr>
          <p:spPr>
            <a:xfrm>
              <a:off x="5901294" y="995627"/>
              <a:ext cx="6313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mean T</a:t>
              </a:r>
            </a:p>
            <a:p>
              <a:r>
                <a:rPr lang="en-US" sz="1100" dirty="0"/>
                <a:t>min T</a:t>
              </a:r>
            </a:p>
            <a:p>
              <a:r>
                <a:rPr lang="en-US" sz="1100" dirty="0"/>
                <a:t>max T</a:t>
              </a:r>
            </a:p>
            <a:p>
              <a:r>
                <a:rPr lang="en-US" sz="1100" dirty="0"/>
                <a:t>PET*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D1F0D1FD-C3A3-004C-868A-16DEFBE974D7}"/>
                </a:ext>
              </a:extLst>
            </p:cNvPr>
            <p:cNvSpPr txBox="1"/>
            <p:nvPr/>
          </p:nvSpPr>
          <p:spPr>
            <a:xfrm>
              <a:off x="7961905" y="1163603"/>
              <a:ext cx="156223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daily T range</a:t>
              </a:r>
            </a:p>
            <a:p>
              <a:pPr algn="ctr"/>
              <a:r>
                <a:rPr lang="en-US" sz="1100" dirty="0"/>
                <a:t>% cloud cover</a:t>
              </a:r>
            </a:p>
            <a:p>
              <a:pPr algn="ctr"/>
              <a:r>
                <a:rPr lang="en-US" sz="1100" dirty="0"/>
                <a:t>PET*</a:t>
              </a:r>
            </a:p>
          </p:txBody>
        </p:sp>
      </p:grpSp>
      <p:sp>
        <p:nvSpPr>
          <p:cNvPr id="83" name="Rectangle 82">
            <a:extLst>
              <a:ext uri="{FF2B5EF4-FFF2-40B4-BE49-F238E27FC236}">
                <a16:creationId xmlns:a16="http://schemas.microsoft.com/office/drawing/2014/main" id="{0C9C4A78-B52C-634A-96D5-6F7C507B82A7}"/>
              </a:ext>
            </a:extLst>
          </p:cNvPr>
          <p:cNvSpPr/>
          <p:nvPr/>
        </p:nvSpPr>
        <p:spPr>
          <a:xfrm>
            <a:off x="1333053" y="690570"/>
            <a:ext cx="2949445" cy="4308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spline-detrended ∆r or ∆AGB</a:t>
            </a:r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1038" name="Picture 14" descr="Sun and clouds png, Picture #533973 sun and clouds png">
            <a:extLst>
              <a:ext uri="{FF2B5EF4-FFF2-40B4-BE49-F238E27FC236}">
                <a16:creationId xmlns:a16="http://schemas.microsoft.com/office/drawing/2014/main" id="{4670F7B7-F490-6743-B99D-053DE56A6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3430" y="577742"/>
            <a:ext cx="766755" cy="766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" name="TextBox 92">
            <a:extLst>
              <a:ext uri="{FF2B5EF4-FFF2-40B4-BE49-F238E27FC236}">
                <a16:creationId xmlns:a16="http://schemas.microsoft.com/office/drawing/2014/main" id="{EE265240-D7D7-B34F-AFAD-2F267B9B8FFA}"/>
              </a:ext>
            </a:extLst>
          </p:cNvPr>
          <p:cNvSpPr txBox="1"/>
          <p:nvPr/>
        </p:nvSpPr>
        <p:spPr>
          <a:xfrm>
            <a:off x="6934475" y="5023055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(placeholder)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B9DA78-495A-F149-8D56-0D8776426ED6}"/>
              </a:ext>
            </a:extLst>
          </p:cNvPr>
          <p:cNvSpPr/>
          <p:nvPr/>
        </p:nvSpPr>
        <p:spPr>
          <a:xfrm>
            <a:off x="765292" y="4881547"/>
            <a:ext cx="207595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</a:t>
            </a:r>
            <a:r>
              <a:rPr lang="en-US" sz="2800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  </a:t>
            </a:r>
            <a:r>
              <a:rPr lang="en-US" sz="2800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SO</a:t>
            </a:r>
            <a:r>
              <a:rPr lang="en-US" sz="2800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  </a:t>
            </a:r>
            <a:r>
              <a:rPr lang="en-US" sz="2800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NO</a:t>
            </a:r>
            <a:r>
              <a:rPr lang="en-US" sz="2800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D0A3A8-9698-5C48-80A7-7BBE4D25E51A}"/>
              </a:ext>
            </a:extLst>
          </p:cNvPr>
          <p:cNvSpPr txBox="1"/>
          <p:nvPr/>
        </p:nvSpPr>
        <p:spPr>
          <a:xfrm>
            <a:off x="6478757" y="1668403"/>
            <a:ext cx="2728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8CA233-5977-254B-8BDA-7B0F2C0B2B4F}"/>
              </a:ext>
            </a:extLst>
          </p:cNvPr>
          <p:cNvSpPr txBox="1"/>
          <p:nvPr/>
        </p:nvSpPr>
        <p:spPr>
          <a:xfrm>
            <a:off x="2977680" y="5922943"/>
            <a:ext cx="2776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62B7C9B-8063-DF41-876A-CCB9A1996A82}"/>
              </a:ext>
            </a:extLst>
          </p:cNvPr>
          <p:cNvSpPr txBox="1"/>
          <p:nvPr/>
        </p:nvSpPr>
        <p:spPr>
          <a:xfrm>
            <a:off x="2990779" y="4748972"/>
            <a:ext cx="266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A65967E-218E-3A49-926E-6C48D9AEB400}"/>
              </a:ext>
            </a:extLst>
          </p:cNvPr>
          <p:cNvSpPr txBox="1"/>
          <p:nvPr/>
        </p:nvSpPr>
        <p:spPr>
          <a:xfrm>
            <a:off x="7344845" y="2244215"/>
            <a:ext cx="394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5C5764-91A3-8D4A-9F06-D085AC794416}"/>
              </a:ext>
            </a:extLst>
          </p:cNvPr>
          <p:cNvSpPr txBox="1"/>
          <p:nvPr/>
        </p:nvSpPr>
        <p:spPr>
          <a:xfrm>
            <a:off x="6093787" y="415577"/>
            <a:ext cx="7570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 GROUP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BA3616A-DE01-5E4E-A93A-4E969115C80B}"/>
              </a:ext>
            </a:extLst>
          </p:cNvPr>
          <p:cNvSpPr txBox="1"/>
          <p:nvPr/>
        </p:nvSpPr>
        <p:spPr>
          <a:xfrm>
            <a:off x="7273052" y="415577"/>
            <a:ext cx="9166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PPT GROUP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8944146-FC0C-2547-B483-EAEDCDFD92C6}"/>
              </a:ext>
            </a:extLst>
          </p:cNvPr>
          <p:cNvSpPr txBox="1"/>
          <p:nvPr/>
        </p:nvSpPr>
        <p:spPr>
          <a:xfrm>
            <a:off x="8576159" y="432593"/>
            <a:ext cx="11207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CLOUD GROUP</a:t>
            </a:r>
          </a:p>
        </p:txBody>
      </p:sp>
    </p:spTree>
    <p:extLst>
      <p:ext uri="{BB962C8B-B14F-4D97-AF65-F5344CB8AC3E}">
        <p14:creationId xmlns:p14="http://schemas.microsoft.com/office/powerpoint/2010/main" val="688101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742</TotalTime>
  <Words>252</Words>
  <Application>Microsoft Macintosh PowerPoint</Application>
  <PresentationFormat>Widescreen</PresentationFormat>
  <Paragraphs>73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41</cp:revision>
  <dcterms:created xsi:type="dcterms:W3CDTF">2020-05-22T14:33:34Z</dcterms:created>
  <dcterms:modified xsi:type="dcterms:W3CDTF">2020-08-08T20:51:40Z</dcterms:modified>
</cp:coreProperties>
</file>

<file path=docProps/thumbnail.jpeg>
</file>